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85"/>
  </p:notesMasterIdLst>
  <p:sldIdLst>
    <p:sldId id="257" r:id="rId2"/>
    <p:sldId id="258" r:id="rId3"/>
    <p:sldId id="568" r:id="rId4"/>
    <p:sldId id="461" r:id="rId5"/>
    <p:sldId id="463" r:id="rId6"/>
    <p:sldId id="464" r:id="rId7"/>
    <p:sldId id="465" r:id="rId8"/>
    <p:sldId id="521" r:id="rId9"/>
    <p:sldId id="467" r:id="rId10"/>
    <p:sldId id="522" r:id="rId11"/>
    <p:sldId id="468" r:id="rId12"/>
    <p:sldId id="469" r:id="rId13"/>
    <p:sldId id="603" r:id="rId14"/>
    <p:sldId id="470" r:id="rId15"/>
    <p:sldId id="471" r:id="rId16"/>
    <p:sldId id="472" r:id="rId17"/>
    <p:sldId id="605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606" r:id="rId26"/>
    <p:sldId id="523" r:id="rId27"/>
    <p:sldId id="482" r:id="rId28"/>
    <p:sldId id="483" r:id="rId29"/>
    <p:sldId id="484" r:id="rId30"/>
    <p:sldId id="485" r:id="rId31"/>
    <p:sldId id="486" r:id="rId32"/>
    <p:sldId id="487" r:id="rId33"/>
    <p:sldId id="607" r:id="rId34"/>
    <p:sldId id="524" r:id="rId35"/>
    <p:sldId id="489" r:id="rId36"/>
    <p:sldId id="490" r:id="rId37"/>
    <p:sldId id="491" r:id="rId38"/>
    <p:sldId id="608" r:id="rId39"/>
    <p:sldId id="525" r:id="rId40"/>
    <p:sldId id="492" r:id="rId41"/>
    <p:sldId id="493" r:id="rId42"/>
    <p:sldId id="495" r:id="rId43"/>
    <p:sldId id="496" r:id="rId44"/>
    <p:sldId id="498" r:id="rId45"/>
    <p:sldId id="497" r:id="rId46"/>
    <p:sldId id="609" r:id="rId47"/>
    <p:sldId id="526" r:id="rId48"/>
    <p:sldId id="500" r:id="rId49"/>
    <p:sldId id="501" r:id="rId50"/>
    <p:sldId id="528" r:id="rId51"/>
    <p:sldId id="503" r:id="rId52"/>
    <p:sldId id="504" r:id="rId53"/>
    <p:sldId id="505" r:id="rId54"/>
    <p:sldId id="506" r:id="rId55"/>
    <p:sldId id="507" r:id="rId56"/>
    <p:sldId id="508" r:id="rId57"/>
    <p:sldId id="614" r:id="rId58"/>
    <p:sldId id="615" r:id="rId59"/>
    <p:sldId id="616" r:id="rId60"/>
    <p:sldId id="617" r:id="rId61"/>
    <p:sldId id="618" r:id="rId62"/>
    <p:sldId id="619" r:id="rId63"/>
    <p:sldId id="509" r:id="rId64"/>
    <p:sldId id="580" r:id="rId65"/>
    <p:sldId id="610" r:id="rId66"/>
    <p:sldId id="529" r:id="rId67"/>
    <p:sldId id="511" r:id="rId68"/>
    <p:sldId id="512" r:id="rId69"/>
    <p:sldId id="591" r:id="rId70"/>
    <p:sldId id="592" r:id="rId71"/>
    <p:sldId id="515" r:id="rId72"/>
    <p:sldId id="593" r:id="rId73"/>
    <p:sldId id="594" r:id="rId74"/>
    <p:sldId id="595" r:id="rId75"/>
    <p:sldId id="517" r:id="rId76"/>
    <p:sldId id="611" r:id="rId77"/>
    <p:sldId id="530" r:id="rId78"/>
    <p:sldId id="519" r:id="rId79"/>
    <p:sldId id="612" r:id="rId80"/>
    <p:sldId id="531" r:id="rId81"/>
    <p:sldId id="582" r:id="rId82"/>
    <p:sldId id="541" r:id="rId83"/>
    <p:sldId id="542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18" autoAdjust="0"/>
    <p:restoredTop sz="90760" autoAdjust="0"/>
  </p:normalViewPr>
  <p:slideViewPr>
    <p:cSldViewPr snapToGrid="0" snapToObjects="1">
      <p:cViewPr>
        <p:scale>
          <a:sx n="60" d="100"/>
          <a:sy n="60" d="100"/>
        </p:scale>
        <p:origin x="2496" y="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20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20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20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20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B072A453-5FF9-5E47-97E5-8B17F6B4DD52}" type="presOf" srcId="{3FADBE49-6F5B-4140-B5CF-7B29882AA056}" destId="{5A98CF95-6EE1-47B2-BDF3-55C59F3227BD}" srcOrd="0" destOrd="2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E3FF9B7F-82BE-0548-9466-A6D2D4313AE5}" type="presOf" srcId="{2A892F4C-0BC8-45EE-A7E0-E7E61D8A7068}" destId="{709DD0E3-F596-4445-8B7A-4A9D1BAD40D1}" srcOrd="0" destOrd="0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B179A69F-1DB8-8F4B-BE1B-F9BF17C0F873}" type="presOf" srcId="{67A7695B-4B72-4E74-8E75-EEC5E5D45152}" destId="{553EC969-2029-404B-BAD2-C01DD96B9DEA}" srcOrd="0" destOrd="2" presId="urn:microsoft.com/office/officeart/2005/8/layout/hProcess7#1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CEF63A14-7520-5F46-A48B-99D9E7CBCD52}" type="presOf" srcId="{2A892F4C-0BC8-45EE-A7E0-E7E61D8A7068}" destId="{55B68F6D-48B1-4DA7-8D5C-C2D30696F1D9}" srcOrd="1" destOrd="0" presId="urn:microsoft.com/office/officeart/2005/8/layout/hProcess7#1"/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022FA359-BA66-4D42-ABA8-511D8C8FEB54}" type="presOf" srcId="{8934A037-11EC-4A12-9703-A5CEA0B83634}" destId="{BDECC924-D557-4FC8-B3E8-D6A72D5C7695}" srcOrd="0" destOrd="0" presId="urn:microsoft.com/office/officeart/2005/8/layout/hProcess7#1"/>
    <dgm:cxn modelId="{B74E3373-9729-5A4B-ADEF-D1F1568D3D0A}" type="presOf" srcId="{5B71B337-235C-49B8-B4D1-264E153A2005}" destId="{553EC969-2029-404B-BAD2-C01DD96B9DEA}" srcOrd="0" destOrd="0" presId="urn:microsoft.com/office/officeart/2005/8/layout/hProcess7#1"/>
    <dgm:cxn modelId="{26EB4F6C-0DA7-884C-ABE2-55B03B041280}" type="presOf" srcId="{8A2E02DF-A6F3-49F6-9234-1769A4196DF1}" destId="{5A98CF95-6EE1-47B2-BDF3-55C59F3227BD}" srcOrd="0" destOrd="0" presId="urn:microsoft.com/office/officeart/2005/8/layout/hProcess7#1"/>
    <dgm:cxn modelId="{5FB48D5E-C8FE-F94C-9BEB-A9AF2CB49830}" type="presOf" srcId="{7F93F6A7-96D5-46C6-9396-E2A969168399}" destId="{058BE289-CC09-436A-9614-B76BC2CE2EFF}" srcOrd="0" destOrd="0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56480309-3B7E-954D-BA58-96E5A55069AD}" type="presOf" srcId="{834312B0-D96E-4EC1-8F63-97822C491171}" destId="{553EC969-2029-404B-BAD2-C01DD96B9DEA}" srcOrd="0" destOrd="1" presId="urn:microsoft.com/office/officeart/2005/8/layout/hProcess7#1"/>
    <dgm:cxn modelId="{A926B3D7-2A97-6044-9E26-734F8AFA32FB}" type="presOf" srcId="{D53401C8-330B-4D8F-8873-A97EC5406E4E}" destId="{553EC969-2029-404B-BAD2-C01DD96B9DEA}" srcOrd="0" destOrd="3" presId="urn:microsoft.com/office/officeart/2005/8/layout/hProcess7#1"/>
    <dgm:cxn modelId="{5E574160-E203-8041-B3F2-411F4B255908}" type="presOf" srcId="{9198A39B-7233-4E5C-8383-8BE6BAF27A68}" destId="{5A98CF95-6EE1-47B2-BDF3-55C59F3227BD}" srcOrd="0" destOrd="1" presId="urn:microsoft.com/office/officeart/2005/8/layout/hProcess7#1"/>
    <dgm:cxn modelId="{03EB5D50-2C1A-8047-8EA0-4BEE4338B703}" type="presOf" srcId="{51BC0EF0-5C2A-4364-AD1A-24BA4C6324B5}" destId="{5A98CF95-6EE1-47B2-BDF3-55C59F3227BD}" srcOrd="0" destOrd="3" presId="urn:microsoft.com/office/officeart/2005/8/layout/hProcess7#1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CE1D3A08-565B-814F-9CB1-5FF507A4A10A}" type="presOf" srcId="{8934A037-11EC-4A12-9703-A5CEA0B83634}" destId="{1E598D68-4094-40B0-8FCD-F274D84ABAB1}" srcOrd="1" destOrd="0" presId="urn:microsoft.com/office/officeart/2005/8/layout/hProcess7#1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59EBA58E-EFFA-A44D-B323-02D8388ABEFB}" type="presOf" srcId="{D0DF734F-AA7C-4E60-B887-3F4A8A93DB8A}" destId="{553EC969-2029-404B-BAD2-C01DD96B9DEA}" srcOrd="0" destOrd="4" presId="urn:microsoft.com/office/officeart/2005/8/layout/hProcess7#1"/>
    <dgm:cxn modelId="{0AF24C73-C1DF-B54D-94B7-E58861FD1D8F}" type="presParOf" srcId="{058BE289-CC09-436A-9614-B76BC2CE2EFF}" destId="{1408AAEA-3FFA-4C41-8B4E-3F841D585770}" srcOrd="0" destOrd="0" presId="urn:microsoft.com/office/officeart/2005/8/layout/hProcess7#1"/>
    <dgm:cxn modelId="{30EAB9C9-4169-5C48-A098-24278C5727B3}" type="presParOf" srcId="{1408AAEA-3FFA-4C41-8B4E-3F841D585770}" destId="{BDECC924-D557-4FC8-B3E8-D6A72D5C7695}" srcOrd="0" destOrd="0" presId="urn:microsoft.com/office/officeart/2005/8/layout/hProcess7#1"/>
    <dgm:cxn modelId="{86CAAE99-E9DA-454D-A7BC-89D1BDC522FE}" type="presParOf" srcId="{1408AAEA-3FFA-4C41-8B4E-3F841D585770}" destId="{1E598D68-4094-40B0-8FCD-F274D84ABAB1}" srcOrd="1" destOrd="0" presId="urn:microsoft.com/office/officeart/2005/8/layout/hProcess7#1"/>
    <dgm:cxn modelId="{A68D00D6-0DC5-6344-8528-1ED8FFBCEF86}" type="presParOf" srcId="{1408AAEA-3FFA-4C41-8B4E-3F841D585770}" destId="{5A98CF95-6EE1-47B2-BDF3-55C59F3227BD}" srcOrd="2" destOrd="0" presId="urn:microsoft.com/office/officeart/2005/8/layout/hProcess7#1"/>
    <dgm:cxn modelId="{C0C4153C-7CC1-E142-A343-A04C11F979A3}" type="presParOf" srcId="{058BE289-CC09-436A-9614-B76BC2CE2EFF}" destId="{44AE08D1-A337-4135-A361-013EE857EF68}" srcOrd="1" destOrd="0" presId="urn:microsoft.com/office/officeart/2005/8/layout/hProcess7#1"/>
    <dgm:cxn modelId="{F91967C2-7383-0A45-B29F-5769F363E723}" type="presParOf" srcId="{058BE289-CC09-436A-9614-B76BC2CE2EFF}" destId="{4055EEAC-B8F1-494F-B994-8D9B2ADE254F}" srcOrd="2" destOrd="0" presId="urn:microsoft.com/office/officeart/2005/8/layout/hProcess7#1"/>
    <dgm:cxn modelId="{DCABBB18-47E1-7F48-B7B0-08CC87F8B9D9}" type="presParOf" srcId="{4055EEAC-B8F1-494F-B994-8D9B2ADE254F}" destId="{9062A97D-9381-4220-AB81-AB8C0697B80D}" srcOrd="0" destOrd="0" presId="urn:microsoft.com/office/officeart/2005/8/layout/hProcess7#1"/>
    <dgm:cxn modelId="{58E25879-BA4F-A24C-9865-6380A3EFB8E8}" type="presParOf" srcId="{4055EEAC-B8F1-494F-B994-8D9B2ADE254F}" destId="{40EB269D-6A71-4912-A09E-255A8ED7D3FD}" srcOrd="1" destOrd="0" presId="urn:microsoft.com/office/officeart/2005/8/layout/hProcess7#1"/>
    <dgm:cxn modelId="{EE674C0C-F2F2-7B4A-A2C5-45AA2FFAF3FF}" type="presParOf" srcId="{4055EEAC-B8F1-494F-B994-8D9B2ADE254F}" destId="{B79584CB-AA7C-448E-9724-5F258FB76355}" srcOrd="2" destOrd="0" presId="urn:microsoft.com/office/officeart/2005/8/layout/hProcess7#1"/>
    <dgm:cxn modelId="{8B1AF1B1-5A9B-3A4D-9946-5F0AF0A3AAFB}" type="presParOf" srcId="{058BE289-CC09-436A-9614-B76BC2CE2EFF}" destId="{ADCD2588-AF14-4A0D-BFDC-205AF68B7DAF}" srcOrd="3" destOrd="0" presId="urn:microsoft.com/office/officeart/2005/8/layout/hProcess7#1"/>
    <dgm:cxn modelId="{2A22D83A-E6FF-3643-9293-5054C74E6E4D}" type="presParOf" srcId="{058BE289-CC09-436A-9614-B76BC2CE2EFF}" destId="{128B8F4D-7C57-4689-A29F-CA271118AB5A}" srcOrd="4" destOrd="0" presId="urn:microsoft.com/office/officeart/2005/8/layout/hProcess7#1"/>
    <dgm:cxn modelId="{B24201AA-2D7B-E34F-B0F0-87DCE0322875}" type="presParOf" srcId="{128B8F4D-7C57-4689-A29F-CA271118AB5A}" destId="{709DD0E3-F596-4445-8B7A-4A9D1BAD40D1}" srcOrd="0" destOrd="0" presId="urn:microsoft.com/office/officeart/2005/8/layout/hProcess7#1"/>
    <dgm:cxn modelId="{F58A3DEA-431B-1248-93F6-97A2889912B5}" type="presParOf" srcId="{128B8F4D-7C57-4689-A29F-CA271118AB5A}" destId="{55B68F6D-48B1-4DA7-8D5C-C2D30696F1D9}" srcOrd="1" destOrd="0" presId="urn:microsoft.com/office/officeart/2005/8/layout/hProcess7#1"/>
    <dgm:cxn modelId="{C8952BDC-0561-D048-AB52-D923EF31314E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20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20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20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20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20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9D9BD6F7-E37C-674A-9BFE-56EEDB2DFFC3}" type="presOf" srcId="{BC6AD125-5876-4CE6-8BE5-B675B336398A}" destId="{2EF58140-C229-4CAE-85DC-43CDBAF5216C}" srcOrd="0" destOrd="4" presId="urn:microsoft.com/office/officeart/2005/8/layout/hProcess7#2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D7CA22A4-DB90-5742-AABD-DDB7C9DF78C5}" type="presOf" srcId="{8A2E02DF-A6F3-49F6-9234-1769A4196DF1}" destId="{2EF58140-C229-4CAE-85DC-43CDBAF5216C}" srcOrd="0" destOrd="0" presId="urn:microsoft.com/office/officeart/2005/8/layout/hProcess7#2"/>
    <dgm:cxn modelId="{EDD5A9B4-B515-5C4A-AC63-71B97B5451B3}" type="presOf" srcId="{7F93F6A7-96D5-46C6-9396-E2A969168399}" destId="{A9A060F1-7324-4A64-AAD3-DD0CBD5EBCA0}" srcOrd="0" destOrd="0" presId="urn:microsoft.com/office/officeart/2005/8/layout/hProcess7#2"/>
    <dgm:cxn modelId="{7A3EE7A0-E6DA-4941-9127-CD6BB1CBC9B0}" type="presOf" srcId="{710359EC-3EE6-48FF-83EC-86A6E5AF6EC8}" destId="{970F08CF-5DF4-457C-8567-07064C1AF582}" srcOrd="0" destOrd="3" presId="urn:microsoft.com/office/officeart/2005/8/layout/hProcess7#2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323ADF68-ADEF-3C4C-A61C-9E90EDBB2E64}" type="presOf" srcId="{0103BAFC-9098-431C-8ABB-4FA1FFFA021E}" destId="{970F08CF-5DF4-457C-8567-07064C1AF582}" srcOrd="0" destOrd="1" presId="urn:microsoft.com/office/officeart/2005/8/layout/hProcess7#2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3523A69D-6CE1-AA4A-96B8-4725E2108245}" type="presOf" srcId="{2EE4649E-709B-4A30-918E-04ABC5F50101}" destId="{2EF58140-C229-4CAE-85DC-43CDBAF5216C}" srcOrd="0" destOrd="2" presId="urn:microsoft.com/office/officeart/2005/8/layout/hProcess7#2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5043D3AF-C4CF-E04B-BD05-1D616B859450}" type="presOf" srcId="{84F5B8C6-C444-49F0-B711-F4A54A66B049}" destId="{2EF58140-C229-4CAE-85DC-43CDBAF5216C}" srcOrd="0" destOrd="1" presId="urn:microsoft.com/office/officeart/2005/8/layout/hProcess7#2"/>
    <dgm:cxn modelId="{7E62ED55-7405-0F49-A4B1-8C89D1B4027B}" type="presOf" srcId="{C7E3139D-9DD7-4078-99AC-2C793527F131}" destId="{2EF58140-C229-4CAE-85DC-43CDBAF5216C}" srcOrd="0" destOrd="3" presId="urn:microsoft.com/office/officeart/2005/8/layout/hProcess7#2"/>
    <dgm:cxn modelId="{8B2D731E-B5AD-1D4B-94D0-23498EA4E8D4}" type="presOf" srcId="{2A892F4C-0BC8-45EE-A7E0-E7E61D8A7068}" destId="{E05BB764-4C91-4522-B16C-123060815B49}" srcOrd="0" destOrd="0" presId="urn:microsoft.com/office/officeart/2005/8/layout/hProcess7#2"/>
    <dgm:cxn modelId="{5DE34283-C093-EF41-BCAB-565A79D0D284}" type="presOf" srcId="{CA7D46C7-FE8E-4B83-810F-EA6CAFFCF7D1}" destId="{970F08CF-5DF4-457C-8567-07064C1AF582}" srcOrd="0" destOrd="2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E765074E-729B-164E-A386-FD35EEDFAA28}" type="presOf" srcId="{8934A037-11EC-4A12-9703-A5CEA0B83634}" destId="{F12EC0BB-5602-4BE2-AF29-44A976760103}" srcOrd="0" destOrd="0" presId="urn:microsoft.com/office/officeart/2005/8/layout/hProcess7#2"/>
    <dgm:cxn modelId="{2F4631EA-AE44-CD49-B4C0-0A4B922A51DB}" type="presOf" srcId="{8934A037-11EC-4A12-9703-A5CEA0B83634}" destId="{1F7D5056-BD23-4557-ACCD-A3014F07C234}" srcOrd="1" destOrd="0" presId="urn:microsoft.com/office/officeart/2005/8/layout/hProcess7#2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120DB5C2-E06F-DD41-95D3-F6ABE95AEAD8}" type="presOf" srcId="{5B71B337-235C-49B8-B4D1-264E153A2005}" destId="{970F08CF-5DF4-457C-8567-07064C1AF582}" srcOrd="0" destOrd="0" presId="urn:microsoft.com/office/officeart/2005/8/layout/hProcess7#2"/>
    <dgm:cxn modelId="{D66BDE5D-1AB8-ED4A-9E41-62FBA4F4A185}" type="presOf" srcId="{2A892F4C-0BC8-45EE-A7E0-E7E61D8A7068}" destId="{FD6B51D7-987A-496B-9A4D-A42D593C86EA}" srcOrd="1" destOrd="0" presId="urn:microsoft.com/office/officeart/2005/8/layout/hProcess7#2"/>
    <dgm:cxn modelId="{4F2F05AC-4BF2-B14B-8416-E410D73DEFEF}" type="presParOf" srcId="{A9A060F1-7324-4A64-AAD3-DD0CBD5EBCA0}" destId="{8054C87D-1590-42E1-BAC4-3ADF0FAEE196}" srcOrd="0" destOrd="0" presId="urn:microsoft.com/office/officeart/2005/8/layout/hProcess7#2"/>
    <dgm:cxn modelId="{D2A5DBBC-C225-AC4C-833F-38842BD87598}" type="presParOf" srcId="{8054C87D-1590-42E1-BAC4-3ADF0FAEE196}" destId="{F12EC0BB-5602-4BE2-AF29-44A976760103}" srcOrd="0" destOrd="0" presId="urn:microsoft.com/office/officeart/2005/8/layout/hProcess7#2"/>
    <dgm:cxn modelId="{A370992D-9253-9442-B875-E002EA71CB58}" type="presParOf" srcId="{8054C87D-1590-42E1-BAC4-3ADF0FAEE196}" destId="{1F7D5056-BD23-4557-ACCD-A3014F07C234}" srcOrd="1" destOrd="0" presId="urn:microsoft.com/office/officeart/2005/8/layout/hProcess7#2"/>
    <dgm:cxn modelId="{651567C8-5A91-E649-A8CC-4C74E98197B1}" type="presParOf" srcId="{8054C87D-1590-42E1-BAC4-3ADF0FAEE196}" destId="{2EF58140-C229-4CAE-85DC-43CDBAF5216C}" srcOrd="2" destOrd="0" presId="urn:microsoft.com/office/officeart/2005/8/layout/hProcess7#2"/>
    <dgm:cxn modelId="{082A2060-3148-444C-8F84-BD2F8345637A}" type="presParOf" srcId="{A9A060F1-7324-4A64-AAD3-DD0CBD5EBCA0}" destId="{C081F91C-01F5-425A-BB06-605844EF3B57}" srcOrd="1" destOrd="0" presId="urn:microsoft.com/office/officeart/2005/8/layout/hProcess7#2"/>
    <dgm:cxn modelId="{54B03AA0-1C86-5241-A8F8-CA88A56B2EFF}" type="presParOf" srcId="{A9A060F1-7324-4A64-AAD3-DD0CBD5EBCA0}" destId="{F9740EAF-E1D1-4689-B461-307AD3F3BD15}" srcOrd="2" destOrd="0" presId="urn:microsoft.com/office/officeart/2005/8/layout/hProcess7#2"/>
    <dgm:cxn modelId="{AAFBB118-CC25-BE49-B123-3B821740B971}" type="presParOf" srcId="{F9740EAF-E1D1-4689-B461-307AD3F3BD15}" destId="{929C287B-4B64-48B7-ACA3-1606D34B2E22}" srcOrd="0" destOrd="0" presId="urn:microsoft.com/office/officeart/2005/8/layout/hProcess7#2"/>
    <dgm:cxn modelId="{6B4C980A-1EC5-FB44-91B9-0BC334933668}" type="presParOf" srcId="{F9740EAF-E1D1-4689-B461-307AD3F3BD15}" destId="{AE1D7472-37B3-4D6C-AE3A-7AAB77B9CC2C}" srcOrd="1" destOrd="0" presId="urn:microsoft.com/office/officeart/2005/8/layout/hProcess7#2"/>
    <dgm:cxn modelId="{9AC76030-F854-3440-97C4-D00E49A4B6A3}" type="presParOf" srcId="{F9740EAF-E1D1-4689-B461-307AD3F3BD15}" destId="{CFD07552-2797-41F8-850B-80110DF07EA2}" srcOrd="2" destOrd="0" presId="urn:microsoft.com/office/officeart/2005/8/layout/hProcess7#2"/>
    <dgm:cxn modelId="{142C3588-DC73-D94C-93B1-F5CA0754CDEC}" type="presParOf" srcId="{A9A060F1-7324-4A64-AAD3-DD0CBD5EBCA0}" destId="{BAD4F568-5C1A-46E4-AA86-3D772E9A936A}" srcOrd="3" destOrd="0" presId="urn:microsoft.com/office/officeart/2005/8/layout/hProcess7#2"/>
    <dgm:cxn modelId="{9B2B02FB-E0D4-3F4A-BC08-8C3FB587700D}" type="presParOf" srcId="{A9A060F1-7324-4A64-AAD3-DD0CBD5EBCA0}" destId="{2DEBD2BA-69AE-487B-943C-597921DE42F7}" srcOrd="4" destOrd="0" presId="urn:microsoft.com/office/officeart/2005/8/layout/hProcess7#2"/>
    <dgm:cxn modelId="{A6534D19-4FE6-5945-B2A2-77A286D4D56D}" type="presParOf" srcId="{2DEBD2BA-69AE-487B-943C-597921DE42F7}" destId="{E05BB764-4C91-4522-B16C-123060815B49}" srcOrd="0" destOrd="0" presId="urn:microsoft.com/office/officeart/2005/8/layout/hProcess7#2"/>
    <dgm:cxn modelId="{0D08046D-7055-B947-AD8C-87F1510ADC85}" type="presParOf" srcId="{2DEBD2BA-69AE-487B-943C-597921DE42F7}" destId="{FD6B51D7-987A-496B-9A4D-A42D593C86EA}" srcOrd="1" destOrd="0" presId="urn:microsoft.com/office/officeart/2005/8/layout/hProcess7#2"/>
    <dgm:cxn modelId="{EBA99C87-4650-1D49-89D9-46414E0FB712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Hold up paper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White 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Personal Chalkboards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Open hand/closed hand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Thumbs/Pens up/down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Number wheels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Green card/red card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3.5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1D48E90-BF40-004D-BE58-2F3C677DAC4B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68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18DF065-EEDA-8045-8DF0-F0FBA3E1C03E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99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92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75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68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wmf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32.jpeg"/><Relationship Id="rId10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freeassociation" TargetMode="External"/><Relationship Id="rId4" Type="http://schemas.openxmlformats.org/officeDocument/2006/relationships/hyperlink" Target="http://bit.do/comparingterms" TargetMode="External"/><Relationship Id="rId5" Type="http://schemas.openxmlformats.org/officeDocument/2006/relationships/hyperlink" Target="http://bit.do/morevocabulary" TargetMode="External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hyperlink" Target="http://bit.do/pyramidgame" TargetMode="Externa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article/6-techniques-building-reading-skills-susan-barber?utm_source=twitter&amp;utm_medium=socialflowhttps://www.edutopia.org/article/6-techniques-building-reading-skills-susan-barber?utm_source=twitter&amp;utm_medium=socialflow" TargetMode="External"/><Relationship Id="rId4" Type="http://schemas.openxmlformats.org/officeDocument/2006/relationships/image" Target="../media/image45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0740" y="3059750"/>
            <a:ext cx="7349658" cy="1524000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Sheltered Instruction 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WS#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65413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289235" y="4746213"/>
            <a:ext cx="6335781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3" y="4752575"/>
            <a:ext cx="1276720" cy="12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Divide a piece of paper in two sections</a:t>
            </a:r>
          </a:p>
          <a:p>
            <a:r>
              <a:rPr lang="en-US" dirty="0"/>
              <a:t>Create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526" y="2194797"/>
            <a:ext cx="3477127" cy="1438746"/>
            <a:chOff x="4391526" y="2146669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87979" y="2213815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1526" y="2454446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63718" y="2153655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146669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4" y="1155700"/>
            <a:ext cx="7339321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660066"/>
                </a:solidFill>
              </a:rPr>
              <a:t>STUDENT FRIENDLY CONTENT OBJECTIVE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Today </a:t>
            </a:r>
            <a:r>
              <a:rPr lang="en-US" sz="2400" dirty="0">
                <a:solidFill>
                  <a:srgbClr val="660066"/>
                </a:solidFill>
              </a:rPr>
              <a:t>I will </a:t>
            </a:r>
            <a:r>
              <a:rPr lang="en-US" sz="2400" u="sng" dirty="0">
                <a:solidFill>
                  <a:srgbClr val="660066"/>
                </a:solidFill>
              </a:rPr>
              <a:t>compare and contrast</a:t>
            </a:r>
            <a:r>
              <a:rPr lang="en-US" sz="2400" dirty="0">
                <a:solidFill>
                  <a:srgbClr val="660066"/>
                </a:solidFill>
              </a:rPr>
              <a:t> the </a:t>
            </a:r>
            <a:r>
              <a:rPr lang="en-US" sz="24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4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95423"/>
            <a:ext cx="4380613" cy="523121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2056" y="836724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Today I will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91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top of a chart paper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chart paper below the content objective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31628"/>
            <a:ext cx="4210493" cy="544387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28261" y="772929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Today I will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Today </a:t>
            </a:r>
            <a:r>
              <a:rPr lang="en-US" sz="1800" dirty="0">
                <a:solidFill>
                  <a:schemeClr val="tx1"/>
                </a:solidFill>
              </a:rPr>
              <a:t>I will </a:t>
            </a:r>
            <a:r>
              <a:rPr lang="en-US" sz="1800" u="sng" dirty="0">
                <a:solidFill>
                  <a:schemeClr val="tx1"/>
                </a:solidFill>
              </a:rPr>
              <a:t>write an essay</a:t>
            </a:r>
            <a:r>
              <a:rPr lang="en-US" sz="1800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541980"/>
            <a:ext cx="2339498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Provide 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54" y="1276967"/>
            <a:ext cx="4249460" cy="358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829" y="1107942"/>
            <a:ext cx="4106179" cy="38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08722" y="1737537"/>
            <a:ext cx="3906386" cy="211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41" y="930801"/>
            <a:ext cx="2885188" cy="380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8" y="841620"/>
            <a:ext cx="5923172" cy="388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8.JPG"/>
          <p:cNvPicPr>
            <a:picLocks noChangeAspect="1"/>
          </p:cNvPicPr>
          <p:nvPr/>
        </p:nvPicPr>
        <p:blipFill>
          <a:blip r:embed="rId2"/>
          <a:srcRect l="7362" r="12553" b="35593"/>
          <a:stretch>
            <a:fillRect/>
          </a:stretch>
        </p:blipFill>
        <p:spPr>
          <a:xfrm>
            <a:off x="1606216" y="990600"/>
            <a:ext cx="593758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t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08" y="887741"/>
            <a:ext cx="3381658" cy="450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762" y="221797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884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in complete sentences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with another pair your answers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Answers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8" y="3942348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charset="0"/>
              <a:buNone/>
            </a:pPr>
            <a:r>
              <a:rPr lang="en-US" sz="2800" b="1" dirty="0" err="1">
                <a:latin typeface="Century Gothic" charset="0"/>
              </a:rPr>
              <a:t>iRandomizer</a:t>
            </a:r>
            <a:r>
              <a:rPr lang="en-US" sz="2800" b="1" dirty="0">
                <a:latin typeface="Century Gothic" charset="0"/>
              </a:rPr>
              <a:t> App</a:t>
            </a:r>
          </a:p>
        </p:txBody>
      </p:sp>
      <p:pic>
        <p:nvPicPr>
          <p:cNvPr id="4" name="Picture 2" descr="C:\Documents and Settings\kchapa\Local Settings\Temporary Internet Files\Content.IE5\8WX9BGEJ\MC90006521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98" y="1114945"/>
            <a:ext cx="2667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Does this mean that students need to answer in complete sentences all the time?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195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the Content and Language Objectives that you developed, write </a:t>
            </a:r>
            <a:r>
              <a:rPr lang="en-US" sz="2800" b="1" dirty="0"/>
              <a:t>3 questions and 3 sentence stems</a:t>
            </a:r>
            <a:r>
              <a:rPr lang="en-US" sz="2800" dirty="0"/>
              <a:t> that your students might be able to answer throughout 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762" y="221797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5095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in writing one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/>
              <a:t>Find your 12 o’clock, share your answers and trade your papers.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762" y="221797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5095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124" y="2801047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response signals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Sheltered instruction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954" y="815848"/>
            <a:ext cx="7403199" cy="1150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53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5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1573979"/>
              </p:ext>
            </p:extLst>
          </p:nvPr>
        </p:nvGraphicFramePr>
        <p:xfrm>
          <a:off x="1376016" y="436849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6762717"/>
              </p:ext>
            </p:extLst>
          </p:nvPr>
        </p:nvGraphicFramePr>
        <p:xfrm>
          <a:off x="1376016" y="3332449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Fib!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5" y="1155700"/>
            <a:ext cx="7435574" cy="3416300"/>
          </a:xfrm>
        </p:spPr>
        <p:txBody>
          <a:bodyPr>
            <a:noAutofit/>
          </a:bodyPr>
          <a:lstStyle/>
          <a:p>
            <a:r>
              <a:rPr lang="en-US" sz="2400" dirty="0"/>
              <a:t>Students may work in pairs or small groups.</a:t>
            </a:r>
          </a:p>
          <a:p>
            <a:r>
              <a:rPr lang="en-US" sz="2400" dirty="0"/>
              <a:t>Students have three post-its/index cards with the numbers “1, 2, 3” in each card.</a:t>
            </a:r>
          </a:p>
          <a:p>
            <a:r>
              <a:rPr lang="en-US" sz="2400" dirty="0"/>
              <a:t>Teacher writes 3 statements on the board (one false, two true) and students decide which one is the fib.</a:t>
            </a:r>
          </a:p>
          <a:p>
            <a:r>
              <a:rPr lang="en-US" sz="2400" dirty="0"/>
              <a:t>On signal from teacher, students show the number of the statement they believe is the fib.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1295400"/>
            <a:ext cx="4594934" cy="41147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683" y="1124952"/>
            <a:ext cx="4973180" cy="4572000"/>
          </a:xfrm>
        </p:spPr>
        <p:txBody>
          <a:bodyPr>
            <a:noAutofit/>
          </a:bodyPr>
          <a:lstStyle/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Cognitive and academic development in native language has an important and positive effect on second language acquisition.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students can speak English, they are ready to undertake the academic tasks of the mainstream classroom.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research, students in ESL-only programs, with no schooling in their native language, take 7-10 years to reach grade level norms.</a:t>
            </a:r>
          </a:p>
          <a:p>
            <a:pPr marL="0" indent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219" y="1295400"/>
            <a:ext cx="2536773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/>
              <a:t>Let’s Play!</a:t>
            </a:r>
            <a:endParaRPr lang="en-US" sz="4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13" y="956511"/>
            <a:ext cx="4778008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dirty="0"/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D  	Its temperature is between 	−174°C and −220°C.</a:t>
            </a:r>
          </a:p>
          <a:p>
            <a:pPr marL="0" indent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</a:t>
            </a:r>
            <a:r>
              <a:rPr lang="en-US" sz="2000" b="1" dirty="0"/>
              <a:t>Correct Answer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762" y="221797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5095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124" y="2801047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4123" y="311006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Academic vocabulary development is important for ALL students, but especially for ELLs, because…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9 o’clock 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share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67" y="1181529"/>
            <a:ext cx="4466273" cy="278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Acceleration: Scenario 1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2641036" y="2402453"/>
            <a:ext cx="977265" cy="728663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610104" y="2674175"/>
            <a:ext cx="1122218" cy="716973"/>
          </a:xfrm>
          <a:prstGeom prst="lef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mph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082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67" y="1181529"/>
            <a:ext cx="4466273" cy="278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Acceleration: Scenario 1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2641036" y="2402453"/>
            <a:ext cx="977265" cy="728663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610104" y="2674175"/>
            <a:ext cx="1122218" cy="716973"/>
          </a:xfrm>
          <a:prstGeom prst="lef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mph</a:t>
            </a:r>
          </a:p>
        </p:txBody>
      </p:sp>
      <p:sp>
        <p:nvSpPr>
          <p:cNvPr id="2" name="Folded Corner 1"/>
          <p:cNvSpPr/>
          <p:nvPr/>
        </p:nvSpPr>
        <p:spPr>
          <a:xfrm rot="20228679">
            <a:off x="3898655" y="1667878"/>
            <a:ext cx="1818863" cy="1811277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Gap will widen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31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66" y="1240905"/>
            <a:ext cx="4466273" cy="278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Acceleration</a:t>
            </a:r>
            <a:r>
              <a:rPr lang="en-US"/>
              <a:t>: Scenario 2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593535" y="2461829"/>
            <a:ext cx="977265" cy="728663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562603" y="2733551"/>
            <a:ext cx="1122218" cy="716973"/>
          </a:xfrm>
          <a:prstGeom prst="lef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028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5992" y="1155484"/>
            <a:ext cx="7760949" cy="3926508"/>
          </a:xfrm>
        </p:spPr>
        <p:txBody>
          <a:bodyPr>
            <a:normAutofit fontScale="92500" lnSpcReduction="1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14333" y="2175371"/>
            <a:ext cx="1181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130920" y="2916489"/>
            <a:ext cx="1606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163839" y="3818464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66" y="1240905"/>
            <a:ext cx="4466273" cy="278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Acceleration</a:t>
            </a:r>
            <a:r>
              <a:rPr lang="en-US"/>
              <a:t>: Scenario 2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593535" y="2461829"/>
            <a:ext cx="977265" cy="728663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562603" y="2733551"/>
            <a:ext cx="1122218" cy="716973"/>
          </a:xfrm>
          <a:prstGeom prst="lef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sp>
        <p:nvSpPr>
          <p:cNvPr id="6" name="Folded Corner 5"/>
          <p:cNvSpPr/>
          <p:nvPr/>
        </p:nvSpPr>
        <p:spPr>
          <a:xfrm rot="20228679">
            <a:off x="3851154" y="1727254"/>
            <a:ext cx="1818863" cy="1811277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Gap will remain the same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045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14" y="1252781"/>
            <a:ext cx="4466273" cy="278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Acceleration: Scenario 3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2569783" y="2473705"/>
            <a:ext cx="977265" cy="728663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538851" y="2745427"/>
            <a:ext cx="1122218" cy="716973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 mph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028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14" y="1252781"/>
            <a:ext cx="4466273" cy="278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Acceleration: Scenario 3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2569783" y="2473705"/>
            <a:ext cx="977265" cy="728663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 mph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538851" y="2745427"/>
            <a:ext cx="1122218" cy="716973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 mph</a:t>
            </a:r>
          </a:p>
        </p:txBody>
      </p:sp>
      <p:sp>
        <p:nvSpPr>
          <p:cNvPr id="6" name="Folded Corner 5"/>
          <p:cNvSpPr/>
          <p:nvPr/>
        </p:nvSpPr>
        <p:spPr>
          <a:xfrm rot="20228679">
            <a:off x="3827402" y="1739130"/>
            <a:ext cx="1818863" cy="1811277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Gap will eventually close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479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1602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Vocabulary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34" y="838200"/>
            <a:ext cx="4594934" cy="4114799"/>
          </a:xfrm>
        </p:spPr>
        <p:txBody>
          <a:bodyPr>
            <a:noAutofit/>
          </a:bodyPr>
          <a:lstStyle/>
          <a:p>
            <a:r>
              <a:rPr lang="en-US" sz="2800" dirty="0"/>
              <a:t>Each table researches a different vocabulary strategy</a:t>
            </a:r>
          </a:p>
          <a:p>
            <a:r>
              <a:rPr lang="en-US" sz="2800" dirty="0"/>
              <a:t>Each team creates a poster explaining the activity</a:t>
            </a:r>
          </a:p>
          <a:p>
            <a:r>
              <a:rPr lang="en-US" sz="2800" dirty="0"/>
              <a:t>Walk freely through the Vocabulary Gallery!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97" y="1283368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Gallery Walk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13294" y="2181313"/>
            <a:ext cx="405606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1. Free Association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hlinkClick r:id="rId3"/>
              </a:rPr>
              <a:t>http://bit.do/freeassociation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2. Comparing Terms</a:t>
            </a:r>
          </a:p>
          <a:p>
            <a:pPr marL="0" indent="0">
              <a:buNone/>
            </a:pPr>
            <a:r>
              <a:rPr lang="en-US" sz="2200" dirty="0" smtClean="0">
                <a:hlinkClick r:id="rId4"/>
              </a:rPr>
              <a:t>http://bit.do/comparingterms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3. Classifying Terms</a:t>
            </a:r>
          </a:p>
          <a:p>
            <a:pPr marL="0" indent="0">
              <a:buNone/>
            </a:pPr>
            <a:r>
              <a:rPr lang="en-US" sz="2200" dirty="0" smtClean="0"/>
              <a:t>4. Solving Analogy Problems</a:t>
            </a:r>
          </a:p>
          <a:p>
            <a:pPr marL="0" indent="0">
              <a:buNone/>
            </a:pPr>
            <a:r>
              <a:rPr lang="en-US" sz="2200" dirty="0" smtClean="0"/>
              <a:t>5. Creating Metaphors</a:t>
            </a:r>
          </a:p>
          <a:p>
            <a:pPr marL="0" indent="0">
              <a:buNone/>
            </a:pPr>
            <a:r>
              <a:rPr lang="en-US" sz="2200" dirty="0" smtClean="0"/>
              <a:t>6. Vocabulary Charades</a:t>
            </a:r>
          </a:p>
          <a:p>
            <a:pPr marL="0" indent="0">
              <a:buNone/>
            </a:pPr>
            <a:r>
              <a:rPr lang="en-US" sz="2200" dirty="0" smtClean="0"/>
              <a:t>7. Talk a Mile a Minute</a:t>
            </a:r>
          </a:p>
          <a:p>
            <a:pPr marL="0" indent="0">
              <a:buNone/>
            </a:pPr>
            <a:r>
              <a:rPr lang="en-US" sz="2200" dirty="0" smtClean="0">
                <a:hlinkClick r:id="rId5"/>
              </a:rPr>
              <a:t>http</a:t>
            </a:r>
            <a:r>
              <a:rPr lang="en-US" sz="2200" dirty="0">
                <a:hlinkClick r:id="rId5"/>
              </a:rPr>
              <a:t>://bit.do/</a:t>
            </a:r>
            <a:r>
              <a:rPr lang="en-US" sz="2200" dirty="0" smtClean="0">
                <a:hlinkClick r:id="rId5"/>
              </a:rPr>
              <a:t>morevocabulary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5" name="Picture 4" descr="qrcode.3831439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6878"/>
            <a:ext cx="1174422" cy="1174422"/>
          </a:xfrm>
          <a:prstGeom prst="rect">
            <a:avLst/>
          </a:prstGeom>
        </p:spPr>
      </p:pic>
      <p:pic>
        <p:nvPicPr>
          <p:cNvPr id="6" name="Picture 5" descr="qrcode.383144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3" y="2006614"/>
            <a:ext cx="1223739" cy="1223739"/>
          </a:xfrm>
          <a:prstGeom prst="rect">
            <a:avLst/>
          </a:prstGeom>
        </p:spPr>
      </p:pic>
      <p:pic>
        <p:nvPicPr>
          <p:cNvPr id="7" name="Picture 6" descr="qrcode.383144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4" y="3561397"/>
            <a:ext cx="1248395" cy="1248395"/>
          </a:xfrm>
          <a:prstGeom prst="rect">
            <a:avLst/>
          </a:prstGeom>
        </p:spPr>
      </p:pic>
      <p:pic>
        <p:nvPicPr>
          <p:cNvPr id="9" name="Picture 8" descr="qrcode.383144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79" y="763613"/>
            <a:ext cx="1243001" cy="1243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3779" y="2177707"/>
            <a:ext cx="17825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8. Pyramid Game</a:t>
            </a:r>
          </a:p>
          <a:p>
            <a:r>
              <a:rPr lang="en-US" sz="2200" dirty="0">
                <a:hlinkClick r:id="rId10"/>
              </a:rPr>
              <a:t>http://bit.do</a:t>
            </a:r>
            <a:r>
              <a:rPr lang="en-US" sz="2200" dirty="0" smtClean="0">
                <a:hlinkClick r:id="rId10"/>
              </a:rPr>
              <a:t>/ pyramidgame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01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762" y="221797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5095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124" y="2801047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4123" y="311006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122" y="3419075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Developing 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reading </a:t>
            </a:r>
            <a:br>
              <a:rPr lang="en-US" dirty="0"/>
            </a:br>
            <a:r>
              <a:rPr lang="en-US" dirty="0"/>
              <a:t>and writing activities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Language Activities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3376863" cy="3886200"/>
          </a:xfrm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Adapted Texts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SQP2RS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Graphic Organizers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Thinking Maps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Jigsaw Reading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Highlighted Texts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2520" y="866273"/>
            <a:ext cx="3674892" cy="32605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1-2-4-All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Round Table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Taped Texts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Marginal Notes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Native Language Texts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Write-Read-Read-Trade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SQP2RS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84564"/>
            <a:ext cx="7946383" cy="3416300"/>
          </a:xfrm>
        </p:spPr>
        <p:txBody>
          <a:bodyPr>
            <a:noAutofit/>
          </a:bodyPr>
          <a:lstStyle/>
          <a:p>
            <a:pPr marL="420624" indent="-384048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Survey: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400" dirty="0"/>
              <a:t>Preview text</a:t>
            </a:r>
          </a:p>
          <a:p>
            <a:pPr marL="420624" indent="-384048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Question: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400" dirty="0"/>
              <a:t>1-3 questions</a:t>
            </a:r>
          </a:p>
          <a:p>
            <a:pPr marL="420624" indent="-384048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Predict: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400" dirty="0"/>
              <a:t>1-3 predictions</a:t>
            </a:r>
          </a:p>
          <a:p>
            <a:pPr marL="420624" indent="-384048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Read: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400" dirty="0"/>
              <a:t>Read text</a:t>
            </a:r>
          </a:p>
          <a:p>
            <a:pPr marL="420624" indent="-384048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Respond: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400" dirty="0"/>
              <a:t>Answer, modify, drop, add questions</a:t>
            </a:r>
          </a:p>
          <a:p>
            <a:pPr marL="420624" indent="-384048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Summarize: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400" dirty="0"/>
              <a:t>Retell the main points of the text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990600" y="823119"/>
            <a:ext cx="7467600" cy="1173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smtClean="0">
                <a:ea typeface="ＭＳ Ｐゴシック" charset="0"/>
              </a:rPr>
              <a:t>SQP2RS</a:t>
            </a:r>
            <a:endParaRPr lang="es-MX" dirty="0">
              <a:ea typeface="ＭＳ Ｐゴシック" charset="0"/>
            </a:endParaRPr>
          </a:p>
        </p:txBody>
      </p:sp>
      <p:sp>
        <p:nvSpPr>
          <p:cNvPr id="53252" name="Content Placeholder 4"/>
          <p:cNvSpPr>
            <a:spLocks noGrp="1"/>
          </p:cNvSpPr>
          <p:nvPr>
            <p:ph idx="1"/>
          </p:nvPr>
        </p:nvSpPr>
        <p:spPr>
          <a:xfrm>
            <a:off x="914400" y="1485900"/>
            <a:ext cx="7620000" cy="48006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  <a:ea typeface="MS PGothic" charset="-128"/>
              </a:rPr>
              <a:t>Survey</a:t>
            </a:r>
          </a:p>
          <a:p>
            <a:r>
              <a:rPr lang="en-US" altLang="en-US" sz="3600">
                <a:solidFill>
                  <a:srgbClr val="C00000"/>
                </a:solidFill>
                <a:ea typeface="MS PGothic" charset="-128"/>
              </a:rPr>
              <a:t>Question</a:t>
            </a:r>
          </a:p>
          <a:p>
            <a:r>
              <a:rPr lang="en-US" altLang="en-US" sz="3600">
                <a:solidFill>
                  <a:srgbClr val="C00000"/>
                </a:solidFill>
                <a:ea typeface="MS PGothic" charset="-128"/>
              </a:rPr>
              <a:t>Predict</a:t>
            </a:r>
          </a:p>
          <a:p>
            <a:r>
              <a:rPr lang="en-US" altLang="en-US" sz="3600">
                <a:ea typeface="MS PGothic" charset="-128"/>
              </a:rPr>
              <a:t>Read</a:t>
            </a:r>
          </a:p>
          <a:p>
            <a:r>
              <a:rPr lang="en-US" altLang="en-US" sz="3600">
                <a:ea typeface="MS PGothic" charset="-128"/>
              </a:rPr>
              <a:t>Response</a:t>
            </a:r>
          </a:p>
          <a:p>
            <a:r>
              <a:rPr lang="en-US" altLang="en-US" sz="3600">
                <a:ea typeface="MS PGothic" charset="-128"/>
              </a:rPr>
              <a:t>Summarize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861219"/>
            <a:ext cx="3633601" cy="4774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832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27" y="1002085"/>
            <a:ext cx="7080146" cy="1116106"/>
          </a:xfrm>
        </p:spPr>
        <p:txBody>
          <a:bodyPr>
            <a:noAutofit/>
          </a:bodyPr>
          <a:lstStyle/>
          <a:p>
            <a:r>
              <a:rPr lang="en-US" sz="36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3851" y="2481957"/>
            <a:ext cx="5061098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60789" y="6311937"/>
            <a:ext cx="3844803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762000" y="623095"/>
            <a:ext cx="7772400" cy="1173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sz="4400" smtClean="0">
                <a:ea typeface="ＭＳ Ｐゴシック" charset="0"/>
              </a:rPr>
              <a:t>Read-Cover-Remember-Retell</a:t>
            </a:r>
            <a:endParaRPr lang="es-MX" sz="4400" dirty="0"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85802"/>
            <a:ext cx="3048000" cy="400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Wave 5"/>
          <p:cNvSpPr/>
          <p:nvPr/>
        </p:nvSpPr>
        <p:spPr>
          <a:xfrm rot="20832324">
            <a:off x="4956551" y="1826024"/>
            <a:ext cx="2492375" cy="9874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/>
              <a:t>SKETCH!</a:t>
            </a:r>
          </a:p>
        </p:txBody>
      </p:sp>
      <p:sp>
        <p:nvSpPr>
          <p:cNvPr id="8" name="Smiley Face 7"/>
          <p:cNvSpPr/>
          <p:nvPr/>
        </p:nvSpPr>
        <p:spPr>
          <a:xfrm>
            <a:off x="3810000" y="2471738"/>
            <a:ext cx="228600" cy="228600"/>
          </a:xfrm>
          <a:prstGeom prst="smileyFace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3810000" y="2928938"/>
            <a:ext cx="228600" cy="228600"/>
          </a:xfrm>
          <a:prstGeom prst="su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3798888" y="3644900"/>
            <a:ext cx="228600" cy="228600"/>
          </a:xfrm>
          <a:prstGeom prst="cloud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Lightning Bolt 10"/>
          <p:cNvSpPr/>
          <p:nvPr/>
        </p:nvSpPr>
        <p:spPr>
          <a:xfrm>
            <a:off x="3798888" y="4300538"/>
            <a:ext cx="228600" cy="228600"/>
          </a:xfrm>
          <a:prstGeom prst="lightningBol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&quot;Not Allowed&quot; Symbol 11"/>
          <p:cNvSpPr/>
          <p:nvPr/>
        </p:nvSpPr>
        <p:spPr>
          <a:xfrm>
            <a:off x="3810000" y="4910138"/>
            <a:ext cx="217488" cy="228600"/>
          </a:xfrm>
          <a:prstGeom prst="noSmoking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530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18" y="3436938"/>
            <a:ext cx="2697163" cy="195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98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7989" y="484094"/>
            <a:ext cx="729679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Angles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57990" y="4225474"/>
            <a:ext cx="75197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three ways to name angles. We can name them by number. We can name them by the vertex. We can name them with three points.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One point is on one ray. One point is on the vertex. One point is on the other ray. The vertex must be the second point in the name (∠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ABC).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537285" y="1150839"/>
            <a:ext cx="474044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three ways to identify angles: by number, by the vertex, or by three points.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If we use three points, they must consist of a point on one ray, the vertex, and a point on the other ray. If you use three points to name an angle, the vertex must be the second point in the name (∠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ABC).      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25727" y="3813029"/>
            <a:ext cx="3810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9" y="1516584"/>
            <a:ext cx="254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2475" y="408088"/>
            <a:ext cx="7620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Double </a:t>
            </a:r>
            <a:r>
              <a:rPr lang="en-US" dirty="0">
                <a:ea typeface="+mj-ea"/>
                <a:cs typeface="+mj-cs"/>
              </a:rPr>
              <a:t>Entry Journal</a:t>
            </a:r>
          </a:p>
        </p:txBody>
      </p:sp>
      <p:pic>
        <p:nvPicPr>
          <p:cNvPr id="819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37" y="1277937"/>
            <a:ext cx="3719513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59437" y="1277937"/>
            <a:ext cx="0" cy="47926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3441800" y="1593850"/>
            <a:ext cx="1417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00000"/>
                </a:solidFill>
                <a:latin typeface="Arial" charset="0"/>
              </a:rPr>
              <a:t>Quote</a:t>
            </a:r>
          </a:p>
        </p:txBody>
      </p:sp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4859437" y="1593850"/>
            <a:ext cx="1560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00000"/>
                </a:solidFill>
                <a:latin typeface="Arial" charset="0"/>
              </a:rPr>
              <a:t>Personal Reflection</a:t>
            </a:r>
          </a:p>
        </p:txBody>
      </p:sp>
      <p:sp>
        <p:nvSpPr>
          <p:cNvPr id="81928" name="TextBox 8"/>
          <p:cNvSpPr txBox="1">
            <a:spLocks noChangeArrowheads="1"/>
          </p:cNvSpPr>
          <p:nvPr/>
        </p:nvSpPr>
        <p:spPr bwMode="auto">
          <a:xfrm>
            <a:off x="3441800" y="2014537"/>
            <a:ext cx="1417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i="1" dirty="0">
                <a:latin typeface="Arial" charset="0"/>
              </a:rPr>
              <a:t>“</a:t>
            </a:r>
            <a:r>
              <a:rPr lang="en-US" altLang="ja-JP" sz="1200" i="1" dirty="0">
                <a:latin typeface="Arial" charset="0"/>
              </a:rPr>
              <a:t>Becky</a:t>
            </a:r>
            <a:r>
              <a:rPr lang="ja-JP" altLang="en-US" sz="1200" i="1" dirty="0">
                <a:latin typeface="Arial" charset="0"/>
              </a:rPr>
              <a:t>’</a:t>
            </a:r>
            <a:r>
              <a:rPr lang="en-US" altLang="ja-JP" sz="1200" i="1" dirty="0">
                <a:latin typeface="Arial" charset="0"/>
              </a:rPr>
              <a:t>s father took her to a hardware store, where they bought a special paint that glows after it has been exposed to light for a short time.</a:t>
            </a:r>
            <a:r>
              <a:rPr lang="ja-JP" altLang="en-US" sz="1200" i="1" dirty="0">
                <a:latin typeface="Arial" charset="0"/>
              </a:rPr>
              <a:t>”</a:t>
            </a:r>
            <a:endParaRPr lang="en-US" altLang="ja-JP" sz="1200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1" dirty="0">
              <a:latin typeface="Arial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charset="0"/>
              </a:rPr>
              <a:t>Becky </a:t>
            </a:r>
            <a:r>
              <a:rPr lang="en-US" altLang="en-US" sz="1200" dirty="0" err="1">
                <a:latin typeface="Arial" charset="0"/>
              </a:rPr>
              <a:t>Shroeder</a:t>
            </a:r>
            <a:r>
              <a:rPr lang="en-US" altLang="en-US" sz="1200" dirty="0">
                <a:latin typeface="Arial" charset="0"/>
              </a:rPr>
              <a:t>, Young Inventor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charset="0"/>
              </a:rPr>
              <a:t>Paragraph 5</a:t>
            </a:r>
          </a:p>
        </p:txBody>
      </p:sp>
      <p:sp>
        <p:nvSpPr>
          <p:cNvPr id="81929" name="TextBox 9"/>
          <p:cNvSpPr txBox="1">
            <a:spLocks noChangeArrowheads="1"/>
          </p:cNvSpPr>
          <p:nvPr/>
        </p:nvSpPr>
        <p:spPr bwMode="auto">
          <a:xfrm>
            <a:off x="4919762" y="2014537"/>
            <a:ext cx="14176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charset="0"/>
              </a:rPr>
              <a:t>My dad was a chemical engineer, so when I was little he would always encourage me to discover and explore the world around me. One time, he helped me collect rose petals. Then, we put them in a little container with alcohol. The next day, I had a brand new perfume!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74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99163" y="586553"/>
            <a:ext cx="727803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Use </a:t>
            </a:r>
            <a:r>
              <a:rPr lang="en-US" dirty="0">
                <a:ea typeface="+mj-ea"/>
                <a:cs typeface="+mj-cs"/>
              </a:rPr>
              <a:t>of Social Media</a:t>
            </a:r>
          </a:p>
        </p:txBody>
      </p:sp>
      <p:sp>
        <p:nvSpPr>
          <p:cNvPr id="83973" name="Content Placeholder 3"/>
          <p:cNvSpPr>
            <a:spLocks noGrp="1"/>
          </p:cNvSpPr>
          <p:nvPr>
            <p:ph idx="1"/>
          </p:nvPr>
        </p:nvSpPr>
        <p:spPr>
          <a:xfrm>
            <a:off x="646253" y="1637397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altLang="x-none" sz="2400" dirty="0">
                <a:ea typeface="MS PGothic" charset="-128"/>
              </a:rPr>
              <a:t>Twitter for Professional Development</a:t>
            </a:r>
          </a:p>
          <a:p>
            <a:endParaRPr lang="en-US" altLang="x-none" dirty="0">
              <a:ea typeface="MS PGothic" charset="-128"/>
            </a:endParaRPr>
          </a:p>
          <a:p>
            <a:pPr marL="411163" lvl="1" indent="0">
              <a:buFont typeface="Arial" charset="0"/>
              <a:buNone/>
            </a:pPr>
            <a:r>
              <a:rPr lang="en-US" altLang="x-none" sz="2400" dirty="0">
                <a:ea typeface="MS PGothic" charset="-128"/>
              </a:rPr>
              <a:t>@esc1bilingual	</a:t>
            </a:r>
          </a:p>
          <a:p>
            <a:pPr marL="411163" lvl="1" indent="0">
              <a:buFont typeface="Arial" charset="0"/>
              <a:buNone/>
            </a:pPr>
            <a:r>
              <a:rPr lang="en-US" altLang="x-none" sz="2400" dirty="0">
                <a:ea typeface="MS PGothic" charset="-128"/>
              </a:rPr>
              <a:t>@</a:t>
            </a:r>
            <a:r>
              <a:rPr lang="en-US" altLang="x-none" sz="2400" dirty="0" err="1">
                <a:ea typeface="MS PGothic" charset="-128"/>
              </a:rPr>
              <a:t>bilingualpride</a:t>
            </a:r>
            <a:endParaRPr lang="en-US" altLang="x-none" sz="2400" dirty="0">
              <a:ea typeface="MS PGothic" charset="-128"/>
            </a:endParaRPr>
          </a:p>
          <a:p>
            <a:pPr marL="411163" lvl="1" indent="0">
              <a:buFont typeface="Arial" charset="0"/>
              <a:buNone/>
            </a:pPr>
            <a:r>
              <a:rPr lang="en-US" altLang="x-none" sz="2400" dirty="0">
                <a:ea typeface="MS PGothic" charset="-128"/>
              </a:rPr>
              <a:t>@</a:t>
            </a:r>
            <a:r>
              <a:rPr lang="en-US" altLang="x-none" sz="2400" dirty="0" err="1">
                <a:ea typeface="MS PGothic" charset="-128"/>
              </a:rPr>
              <a:t>rgv_tabe</a:t>
            </a:r>
            <a:endParaRPr lang="en-US" altLang="x-none" sz="2400" dirty="0">
              <a:ea typeface="MS PGothic" charset="-128"/>
            </a:endParaRPr>
          </a:p>
          <a:p>
            <a:pPr marL="411163" lvl="1" indent="0">
              <a:buFont typeface="Arial" charset="0"/>
              <a:buNone/>
            </a:pPr>
            <a:r>
              <a:rPr lang="en-US" altLang="x-none" sz="2400" dirty="0">
                <a:ea typeface="MS PGothic" charset="-128"/>
              </a:rPr>
              <a:t>@</a:t>
            </a:r>
            <a:r>
              <a:rPr lang="en-US" altLang="x-none" sz="2400" dirty="0" err="1">
                <a:ea typeface="MS PGothic" charset="-128"/>
              </a:rPr>
              <a:t>edutopia</a:t>
            </a:r>
            <a:endParaRPr lang="en-US" altLang="x-none" sz="2400" dirty="0">
              <a:ea typeface="MS PGothic" charset="-128"/>
            </a:endParaRPr>
          </a:p>
          <a:p>
            <a:pPr marL="411163" lvl="1" indent="0">
              <a:buFont typeface="Arial" charset="0"/>
              <a:buNone/>
            </a:pPr>
            <a:r>
              <a:rPr lang="en-US" altLang="x-none" sz="2400" dirty="0">
                <a:ea typeface="MS PGothic" charset="-128"/>
              </a:rPr>
              <a:t>@</a:t>
            </a:r>
            <a:r>
              <a:rPr lang="en-US" altLang="x-none" sz="2400" dirty="0" err="1">
                <a:ea typeface="MS PGothic" charset="-128"/>
              </a:rPr>
              <a:t>ColorinColorado</a:t>
            </a:r>
            <a:endParaRPr lang="en-US" altLang="x-none" sz="2400" dirty="0">
              <a:ea typeface="MS PGothic" charset="-128"/>
            </a:endParaRPr>
          </a:p>
          <a:p>
            <a:pPr marL="411163" lvl="1" indent="0">
              <a:buFont typeface="Arial" charset="0"/>
              <a:buNone/>
            </a:pPr>
            <a:r>
              <a:rPr lang="en-US" altLang="x-none" sz="2400" dirty="0">
                <a:ea typeface="MS PGothic" charset="-128"/>
              </a:rPr>
              <a:t>@</a:t>
            </a:r>
            <a:r>
              <a:rPr lang="en-US" altLang="x-none" sz="2400" dirty="0" err="1">
                <a:ea typeface="MS PGothic" charset="-128"/>
              </a:rPr>
              <a:t>educationweek</a:t>
            </a:r>
            <a:endParaRPr lang="en-US" altLang="x-none" sz="2400" dirty="0">
              <a:ea typeface="MS PGothic" charset="-128"/>
            </a:endParaRPr>
          </a:p>
          <a:p>
            <a:pPr marL="411163" lvl="1" indent="0">
              <a:buFont typeface="Arial" charset="0"/>
              <a:buNone/>
            </a:pPr>
            <a:r>
              <a:rPr lang="en-US" altLang="x-none" sz="2400" dirty="0">
                <a:ea typeface="MS PGothic" charset="-128"/>
              </a:rPr>
              <a:t>@</a:t>
            </a:r>
            <a:r>
              <a:rPr lang="en-US" altLang="x-none" sz="2400" dirty="0" err="1">
                <a:ea typeface="MS PGothic" charset="-128"/>
              </a:rPr>
              <a:t>teainfo</a:t>
            </a:r>
            <a:endParaRPr lang="en-US" altLang="x-none" sz="2400" dirty="0">
              <a:ea typeface="MS PGothic" charset="-128"/>
            </a:endParaRPr>
          </a:p>
          <a:p>
            <a:pPr marL="411163" lvl="1" indent="0">
              <a:buFont typeface="Arial" charset="0"/>
              <a:buNone/>
            </a:pPr>
            <a:endParaRPr lang="en-US" altLang="x-none" dirty="0">
              <a:ea typeface="MS PGothic" charset="-128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61" y="2426826"/>
            <a:ext cx="4100992" cy="3187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44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592" y="619125"/>
            <a:ext cx="7620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Differentiated </a:t>
            </a:r>
            <a:r>
              <a:rPr lang="en-US" dirty="0">
                <a:ea typeface="+mj-ea"/>
                <a:cs typeface="+mj-cs"/>
              </a:rPr>
              <a:t>Instruction</a:t>
            </a:r>
          </a:p>
        </p:txBody>
      </p:sp>
      <p:pic>
        <p:nvPicPr>
          <p:cNvPr id="860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60" y="1762125"/>
            <a:ext cx="4843463" cy="403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48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Thinker’s Chin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726"/>
            <a:ext cx="7515726" cy="3416300"/>
          </a:xfrm>
        </p:spPr>
        <p:txBody>
          <a:bodyPr>
            <a:noAutofit/>
          </a:bodyPr>
          <a:lstStyle/>
          <a:p>
            <a:r>
              <a:rPr lang="en-US" sz="2600" dirty="0"/>
              <a:t>One of the </a:t>
            </a:r>
            <a:r>
              <a:rPr lang="en-US" sz="2600" b="1" u="sng" dirty="0"/>
              <a:t>benefits</a:t>
            </a:r>
            <a:r>
              <a:rPr lang="en-US" sz="2600" dirty="0"/>
              <a:t> of including structured reading and writing activities in my classroom is</a:t>
            </a:r>
            <a:r>
              <a:rPr lang="en-US" sz="2600" dirty="0" smtClean="0"/>
              <a:t>…</a:t>
            </a:r>
          </a:p>
          <a:p>
            <a:endParaRPr lang="en-US" sz="2600" dirty="0"/>
          </a:p>
          <a:p>
            <a:r>
              <a:rPr lang="en-US" sz="2600" dirty="0"/>
              <a:t>One of the </a:t>
            </a:r>
            <a:r>
              <a:rPr lang="en-US" sz="2600" b="1" u="sng" dirty="0"/>
              <a:t>challenges</a:t>
            </a:r>
            <a:r>
              <a:rPr lang="en-US" sz="2600" dirty="0"/>
              <a:t> of including structured reading and writing activities in my class is</a:t>
            </a:r>
            <a:r>
              <a:rPr lang="en-US" sz="2600" dirty="0" smtClean="0"/>
              <a:t>…</a:t>
            </a:r>
          </a:p>
          <a:p>
            <a:endParaRPr lang="en-US" sz="2600" dirty="0"/>
          </a:p>
          <a:p>
            <a:r>
              <a:rPr lang="en-US" sz="2600" dirty="0"/>
              <a:t>Something I can do to </a:t>
            </a:r>
            <a:r>
              <a:rPr lang="en-US" sz="2600" b="1" u="sng" dirty="0"/>
              <a:t>overcome</a:t>
            </a:r>
            <a:r>
              <a:rPr lang="en-US" sz="2600" dirty="0"/>
              <a:t> this challenge is…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565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762" y="221797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5095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124" y="2801047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4123" y="311006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122" y="3419075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Developing 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122" y="371245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Structured Reading and Writing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conversations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Conversations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60720" y="427037"/>
            <a:ext cx="3939987" cy="4144963"/>
          </a:xfrm>
        </p:spPr>
        <p:txBody>
          <a:bodyPr>
            <a:normAutofit/>
          </a:bodyPr>
          <a:lstStyle/>
          <a:p>
            <a:r>
              <a:rPr lang="en-US" sz="2400" dirty="0"/>
              <a:t>Think-Pair-Share</a:t>
            </a:r>
          </a:p>
          <a:p>
            <a:r>
              <a:rPr lang="en-US" sz="2400" dirty="0"/>
              <a:t>Think-Write-Pair-Share</a:t>
            </a:r>
          </a:p>
          <a:p>
            <a:r>
              <a:rPr lang="en-US" sz="2400" dirty="0"/>
              <a:t>Question-Signal-Stem-Share-Assess</a:t>
            </a:r>
          </a:p>
          <a:p>
            <a:r>
              <a:rPr lang="en-US" sz="2400" dirty="0"/>
              <a:t>Expert Gallery Walk</a:t>
            </a:r>
          </a:p>
          <a:p>
            <a:r>
              <a:rPr lang="en-US" sz="2400" dirty="0"/>
              <a:t>Three-Step Interview</a:t>
            </a:r>
          </a:p>
          <a:p>
            <a:r>
              <a:rPr lang="en-US" sz="2400" dirty="0"/>
              <a:t>1-2-4-All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96" y="750148"/>
            <a:ext cx="2869886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762" y="221797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5095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124" y="2801047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4123" y="3110061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122" y="3419075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Developing 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122" y="371245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Structured Reading and Writing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4121" y="39656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Structured Conversations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and twitter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Online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7217846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participation!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tomorrow!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/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6507</TotalTime>
  <Words>2598</Words>
  <Application>Microsoft Macintosh PowerPoint</Application>
  <PresentationFormat>On-screen Show (4:3)</PresentationFormat>
  <Paragraphs>530</Paragraphs>
  <Slides>83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8" baseType="lpstr">
      <vt:lpstr>Calibri</vt:lpstr>
      <vt:lpstr>Century Gothic</vt:lpstr>
      <vt:lpstr>Georgia</vt:lpstr>
      <vt:lpstr>Impact</vt:lpstr>
      <vt:lpstr>Mangal</vt:lpstr>
      <vt:lpstr>MS PGothic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Sheltered Instruction  WS# 65413</vt:lpstr>
      <vt:lpstr>Professional Learning Essential Agreements</vt:lpstr>
      <vt:lpstr>Keeping It Together</vt:lpstr>
      <vt:lpstr>Sheltered instruction</vt:lpstr>
      <vt:lpstr>Session Objectives</vt:lpstr>
      <vt:lpstr>Three-Step Interview</vt:lpstr>
      <vt:lpstr>What are the two goals of Sheltered Instruction?</vt:lpstr>
      <vt:lpstr>Content and language objectives</vt:lpstr>
      <vt:lpstr>Anticipation Guide</vt:lpstr>
      <vt:lpstr>Round Table</vt:lpstr>
      <vt:lpstr>The What and the How</vt:lpstr>
      <vt:lpstr>Content Objective - Sample</vt:lpstr>
      <vt:lpstr>PowerPoint Presentation</vt:lpstr>
      <vt:lpstr>Writing Content Objectives</vt:lpstr>
      <vt:lpstr>Language Objective - Sample</vt:lpstr>
      <vt:lpstr>Writing Language Objectives</vt:lpstr>
      <vt:lpstr>PowerPoint Presentation</vt:lpstr>
      <vt:lpstr>Key Points to Remember</vt:lpstr>
      <vt:lpstr>Provide Feedback</vt:lpstr>
      <vt:lpstr>PowerPoint Presentation</vt:lpstr>
      <vt:lpstr>Provide Feedback</vt:lpstr>
      <vt:lpstr>Provide Feedback</vt:lpstr>
      <vt:lpstr>Provide Feedback</vt:lpstr>
      <vt:lpstr>PowerPoint Presentation</vt:lpstr>
      <vt:lpstr>Keeping It Together</vt:lpstr>
      <vt:lpstr>Speaking in complete sentences</vt:lpstr>
      <vt:lpstr>1-2-4-ALL</vt:lpstr>
      <vt:lpstr>Share Your Answers</vt:lpstr>
      <vt:lpstr>Use of Complete Sentences</vt:lpstr>
      <vt:lpstr>Use of Complete Sentences</vt:lpstr>
      <vt:lpstr>Use of Complete Sentences</vt:lpstr>
      <vt:lpstr>Your Turn! Gallery Walk!</vt:lpstr>
      <vt:lpstr>Keeping It Together</vt:lpstr>
      <vt:lpstr>RANDOMIZATION TECHNIQUES</vt:lpstr>
      <vt:lpstr>Randomization Techniques</vt:lpstr>
      <vt:lpstr>Randomization Techniques</vt:lpstr>
      <vt:lpstr>Randomization Techniques</vt:lpstr>
      <vt:lpstr>Keeping It Together</vt:lpstr>
      <vt:lpstr>Total response signals</vt:lpstr>
      <vt:lpstr>PowerPoint Presentation</vt:lpstr>
      <vt:lpstr>PowerPoint Presentation</vt:lpstr>
      <vt:lpstr>Find the Fib!</vt:lpstr>
      <vt:lpstr>Let’s Play!</vt:lpstr>
      <vt:lpstr>PowerPoint Presentation</vt:lpstr>
      <vt:lpstr>Let’s Play!</vt:lpstr>
      <vt:lpstr>Keeping It Together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The Power of Acceleration: Scenario 1</vt:lpstr>
      <vt:lpstr>The Power of Acceleration: Scenario 1</vt:lpstr>
      <vt:lpstr>The Power of Acceleration: Scenario 2</vt:lpstr>
      <vt:lpstr>The Power of Acceleration: Scenario 2</vt:lpstr>
      <vt:lpstr>The Power of Acceleration: Scenario 3</vt:lpstr>
      <vt:lpstr>The Power of Acceleration: Scenario 3</vt:lpstr>
      <vt:lpstr>Vocabulary Gallery</vt:lpstr>
      <vt:lpstr>PowerPoint Presentation</vt:lpstr>
      <vt:lpstr>Keeping It Together</vt:lpstr>
      <vt:lpstr>Structured reading  and writing activities</vt:lpstr>
      <vt:lpstr>Structured Language Activities</vt:lpstr>
      <vt:lpstr>SQP2RS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Thinker’s Chin</vt:lpstr>
      <vt:lpstr>Keeping It Together</vt:lpstr>
      <vt:lpstr>Structured conversations</vt:lpstr>
      <vt:lpstr>Structured Conversations</vt:lpstr>
      <vt:lpstr>Keeping It Together</vt:lpstr>
      <vt:lpstr>Session Objectives</vt:lpstr>
      <vt:lpstr>Kahoot and twitter</vt:lpstr>
      <vt:lpstr>Tickets Out</vt:lpstr>
      <vt:lpstr>Thank you for your participation!  See you tomorrow!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133</cp:revision>
  <dcterms:created xsi:type="dcterms:W3CDTF">2016-11-01T01:49:00Z</dcterms:created>
  <dcterms:modified xsi:type="dcterms:W3CDTF">2017-08-15T03:07:27Z</dcterms:modified>
</cp:coreProperties>
</file>